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0" r:id="rId3"/>
    <p:sldId id="278" r:id="rId4"/>
    <p:sldId id="262" r:id="rId5"/>
    <p:sldId id="259" r:id="rId6"/>
    <p:sldId id="266" r:id="rId7"/>
    <p:sldId id="267" r:id="rId8"/>
    <p:sldId id="263" r:id="rId9"/>
    <p:sldId id="275" r:id="rId10"/>
    <p:sldId id="269" r:id="rId11"/>
    <p:sldId id="272" r:id="rId12"/>
    <p:sldId id="264" r:id="rId13"/>
    <p:sldId id="265" r:id="rId14"/>
    <p:sldId id="274" r:id="rId15"/>
    <p:sldId id="27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1F154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F22CE-E747-4C50-9222-2564A6C6BFD7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EB5B6-8219-4E36-926A-0F64755240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67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2022/8/1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自然, 夜空, 山, 雪花&#10;&#10;描述已自动生成">
            <a:extLst>
              <a:ext uri="{FF2B5EF4-FFF2-40B4-BE49-F238E27FC236}">
                <a16:creationId xmlns:a16="http://schemas.microsoft.com/office/drawing/2014/main" id="{82D060E5-FD00-481C-AB30-5E392A313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图片包含 深色, 黑色, 室内, 网&#10;&#10;描述已自动生成">
            <a:extLst>
              <a:ext uri="{FF2B5EF4-FFF2-40B4-BE49-F238E27FC236}">
                <a16:creationId xmlns:a16="http://schemas.microsoft.com/office/drawing/2014/main" id="{8BDF8515-1903-42C4-8A9A-4ACB5B6F00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755"/>
            <a:ext cx="6096012" cy="6096012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50A6EF1-5C2C-4210-A29F-51A62240CAC0}"/>
              </a:ext>
            </a:extLst>
          </p:cNvPr>
          <p:cNvSpPr/>
          <p:nvPr/>
        </p:nvSpPr>
        <p:spPr>
          <a:xfrm>
            <a:off x="0" y="1814286"/>
            <a:ext cx="12177486" cy="5065485"/>
          </a:xfrm>
          <a:custGeom>
            <a:avLst/>
            <a:gdLst>
              <a:gd name="connsiteX0" fmla="*/ 0 w 12177486"/>
              <a:gd name="connsiteY0" fmla="*/ 2685143 h 5065485"/>
              <a:gd name="connsiteX1" fmla="*/ 696686 w 12177486"/>
              <a:gd name="connsiteY1" fmla="*/ 2278743 h 5065485"/>
              <a:gd name="connsiteX2" fmla="*/ 957943 w 12177486"/>
              <a:gd name="connsiteY2" fmla="*/ 2394857 h 5065485"/>
              <a:gd name="connsiteX3" fmla="*/ 1233714 w 12177486"/>
              <a:gd name="connsiteY3" fmla="*/ 2293257 h 5065485"/>
              <a:gd name="connsiteX4" fmla="*/ 1465943 w 12177486"/>
              <a:gd name="connsiteY4" fmla="*/ 2322285 h 5065485"/>
              <a:gd name="connsiteX5" fmla="*/ 2133600 w 12177486"/>
              <a:gd name="connsiteY5" fmla="*/ 2061028 h 5065485"/>
              <a:gd name="connsiteX6" fmla="*/ 2569029 w 12177486"/>
              <a:gd name="connsiteY6" fmla="*/ 1901371 h 5065485"/>
              <a:gd name="connsiteX7" fmla="*/ 2844800 w 12177486"/>
              <a:gd name="connsiteY7" fmla="*/ 1669143 h 5065485"/>
              <a:gd name="connsiteX8" fmla="*/ 2917371 w 12177486"/>
              <a:gd name="connsiteY8" fmla="*/ 1451428 h 5065485"/>
              <a:gd name="connsiteX9" fmla="*/ 3338286 w 12177486"/>
              <a:gd name="connsiteY9" fmla="*/ 1465943 h 5065485"/>
              <a:gd name="connsiteX10" fmla="*/ 3497943 w 12177486"/>
              <a:gd name="connsiteY10" fmla="*/ 1074057 h 5065485"/>
              <a:gd name="connsiteX11" fmla="*/ 3759200 w 12177486"/>
              <a:gd name="connsiteY11" fmla="*/ 725714 h 5065485"/>
              <a:gd name="connsiteX12" fmla="*/ 3904343 w 12177486"/>
              <a:gd name="connsiteY12" fmla="*/ 595085 h 5065485"/>
              <a:gd name="connsiteX13" fmla="*/ 4165600 w 12177486"/>
              <a:gd name="connsiteY13" fmla="*/ 348343 h 5065485"/>
              <a:gd name="connsiteX14" fmla="*/ 4484914 w 12177486"/>
              <a:gd name="connsiteY14" fmla="*/ 217714 h 5065485"/>
              <a:gd name="connsiteX15" fmla="*/ 4760686 w 12177486"/>
              <a:gd name="connsiteY15" fmla="*/ 29028 h 5065485"/>
              <a:gd name="connsiteX16" fmla="*/ 4804229 w 12177486"/>
              <a:gd name="connsiteY16" fmla="*/ 0 h 5065485"/>
              <a:gd name="connsiteX17" fmla="*/ 4804229 w 12177486"/>
              <a:gd name="connsiteY17" fmla="*/ 0 h 5065485"/>
              <a:gd name="connsiteX18" fmla="*/ 5399314 w 12177486"/>
              <a:gd name="connsiteY18" fmla="*/ 551543 h 5065485"/>
              <a:gd name="connsiteX19" fmla="*/ 6299200 w 12177486"/>
              <a:gd name="connsiteY19" fmla="*/ 856343 h 5065485"/>
              <a:gd name="connsiteX20" fmla="*/ 6545943 w 12177486"/>
              <a:gd name="connsiteY20" fmla="*/ 885371 h 5065485"/>
              <a:gd name="connsiteX21" fmla="*/ 6879771 w 12177486"/>
              <a:gd name="connsiteY21" fmla="*/ 957943 h 5065485"/>
              <a:gd name="connsiteX22" fmla="*/ 7271657 w 12177486"/>
              <a:gd name="connsiteY22" fmla="*/ 812800 h 5065485"/>
              <a:gd name="connsiteX23" fmla="*/ 7721600 w 12177486"/>
              <a:gd name="connsiteY23" fmla="*/ 1233714 h 5065485"/>
              <a:gd name="connsiteX24" fmla="*/ 7939314 w 12177486"/>
              <a:gd name="connsiteY24" fmla="*/ 1233714 h 5065485"/>
              <a:gd name="connsiteX25" fmla="*/ 8215086 w 12177486"/>
              <a:gd name="connsiteY25" fmla="*/ 885371 h 5065485"/>
              <a:gd name="connsiteX26" fmla="*/ 8505371 w 12177486"/>
              <a:gd name="connsiteY26" fmla="*/ 870857 h 5065485"/>
              <a:gd name="connsiteX27" fmla="*/ 8781143 w 12177486"/>
              <a:gd name="connsiteY27" fmla="*/ 899885 h 5065485"/>
              <a:gd name="connsiteX28" fmla="*/ 9361714 w 12177486"/>
              <a:gd name="connsiteY28" fmla="*/ 1480457 h 5065485"/>
              <a:gd name="connsiteX29" fmla="*/ 9956800 w 12177486"/>
              <a:gd name="connsiteY29" fmla="*/ 1915885 h 5065485"/>
              <a:gd name="connsiteX30" fmla="*/ 10174514 w 12177486"/>
              <a:gd name="connsiteY30" fmla="*/ 1988457 h 5065485"/>
              <a:gd name="connsiteX31" fmla="*/ 10711543 w 12177486"/>
              <a:gd name="connsiteY31" fmla="*/ 2119085 h 5065485"/>
              <a:gd name="connsiteX32" fmla="*/ 11205029 w 12177486"/>
              <a:gd name="connsiteY32" fmla="*/ 2148114 h 5065485"/>
              <a:gd name="connsiteX33" fmla="*/ 11669486 w 12177486"/>
              <a:gd name="connsiteY33" fmla="*/ 2423885 h 5065485"/>
              <a:gd name="connsiteX34" fmla="*/ 11988800 w 12177486"/>
              <a:gd name="connsiteY34" fmla="*/ 2365828 h 5065485"/>
              <a:gd name="connsiteX35" fmla="*/ 12162971 w 12177486"/>
              <a:gd name="connsiteY35" fmla="*/ 2380343 h 5065485"/>
              <a:gd name="connsiteX36" fmla="*/ 12177486 w 12177486"/>
              <a:gd name="connsiteY36" fmla="*/ 5036457 h 5065485"/>
              <a:gd name="connsiteX37" fmla="*/ 14514 w 12177486"/>
              <a:gd name="connsiteY37" fmla="*/ 5065485 h 5065485"/>
              <a:gd name="connsiteX38" fmla="*/ 0 w 12177486"/>
              <a:gd name="connsiteY38" fmla="*/ 2685143 h 506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77486" h="5065485">
                <a:moveTo>
                  <a:pt x="0" y="2685143"/>
                </a:moveTo>
                <a:lnTo>
                  <a:pt x="696686" y="2278743"/>
                </a:lnTo>
                <a:lnTo>
                  <a:pt x="957943" y="2394857"/>
                </a:lnTo>
                <a:lnTo>
                  <a:pt x="1233714" y="2293257"/>
                </a:lnTo>
                <a:lnTo>
                  <a:pt x="1465943" y="2322285"/>
                </a:lnTo>
                <a:lnTo>
                  <a:pt x="2133600" y="2061028"/>
                </a:lnTo>
                <a:lnTo>
                  <a:pt x="2569029" y="1901371"/>
                </a:lnTo>
                <a:lnTo>
                  <a:pt x="2844800" y="1669143"/>
                </a:lnTo>
                <a:lnTo>
                  <a:pt x="2917371" y="1451428"/>
                </a:lnTo>
                <a:lnTo>
                  <a:pt x="3338286" y="1465943"/>
                </a:lnTo>
                <a:lnTo>
                  <a:pt x="3497943" y="1074057"/>
                </a:lnTo>
                <a:lnTo>
                  <a:pt x="3759200" y="725714"/>
                </a:lnTo>
                <a:lnTo>
                  <a:pt x="3904343" y="595085"/>
                </a:lnTo>
                <a:lnTo>
                  <a:pt x="4165600" y="348343"/>
                </a:lnTo>
                <a:lnTo>
                  <a:pt x="4484914" y="217714"/>
                </a:lnTo>
                <a:lnTo>
                  <a:pt x="4760686" y="29028"/>
                </a:lnTo>
                <a:lnTo>
                  <a:pt x="4804229" y="0"/>
                </a:lnTo>
                <a:lnTo>
                  <a:pt x="4804229" y="0"/>
                </a:lnTo>
                <a:lnTo>
                  <a:pt x="5399314" y="551543"/>
                </a:lnTo>
                <a:lnTo>
                  <a:pt x="6299200" y="856343"/>
                </a:lnTo>
                <a:lnTo>
                  <a:pt x="6545943" y="885371"/>
                </a:lnTo>
                <a:lnTo>
                  <a:pt x="6879771" y="957943"/>
                </a:lnTo>
                <a:lnTo>
                  <a:pt x="7271657" y="812800"/>
                </a:lnTo>
                <a:lnTo>
                  <a:pt x="7721600" y="1233714"/>
                </a:lnTo>
                <a:lnTo>
                  <a:pt x="7939314" y="1233714"/>
                </a:lnTo>
                <a:lnTo>
                  <a:pt x="8215086" y="885371"/>
                </a:lnTo>
                <a:lnTo>
                  <a:pt x="8505371" y="870857"/>
                </a:lnTo>
                <a:lnTo>
                  <a:pt x="8781143" y="899885"/>
                </a:lnTo>
                <a:lnTo>
                  <a:pt x="9361714" y="1480457"/>
                </a:lnTo>
                <a:lnTo>
                  <a:pt x="9956800" y="1915885"/>
                </a:lnTo>
                <a:lnTo>
                  <a:pt x="10174514" y="1988457"/>
                </a:lnTo>
                <a:lnTo>
                  <a:pt x="10711543" y="2119085"/>
                </a:lnTo>
                <a:lnTo>
                  <a:pt x="11205029" y="2148114"/>
                </a:lnTo>
                <a:lnTo>
                  <a:pt x="11669486" y="2423885"/>
                </a:lnTo>
                <a:lnTo>
                  <a:pt x="11988800" y="2365828"/>
                </a:lnTo>
                <a:lnTo>
                  <a:pt x="12162971" y="2380343"/>
                </a:lnTo>
                <a:cubicBezTo>
                  <a:pt x="12167809" y="3265714"/>
                  <a:pt x="12172648" y="4151086"/>
                  <a:pt x="12177486" y="5036457"/>
                </a:cubicBezTo>
                <a:lnTo>
                  <a:pt x="14514" y="5065485"/>
                </a:lnTo>
                <a:lnTo>
                  <a:pt x="0" y="2685143"/>
                </a:lnTo>
                <a:close/>
              </a:path>
            </a:pathLst>
          </a:custGeom>
          <a:blipFill dpi="0" rotWithShape="1">
            <a:blip r:embed="rId4"/>
            <a:srcRect/>
            <a:tile tx="0" ty="-17970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11BF13-9AA1-402F-8D75-191CFECB0F81}"/>
              </a:ext>
            </a:extLst>
          </p:cNvPr>
          <p:cNvSpPr txBox="1"/>
          <p:nvPr/>
        </p:nvSpPr>
        <p:spPr>
          <a:xfrm>
            <a:off x="2731668" y="2060848"/>
            <a:ext cx="16610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800" b="1" dirty="0">
              <a:gradFill>
                <a:gsLst>
                  <a:gs pos="44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</a:gradFill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FB4151-6D67-4EFC-8E9C-D4B60F7081CB}"/>
              </a:ext>
            </a:extLst>
          </p:cNvPr>
          <p:cNvSpPr/>
          <p:nvPr/>
        </p:nvSpPr>
        <p:spPr>
          <a:xfrm>
            <a:off x="3875521" y="2060848"/>
            <a:ext cx="195438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193640-210B-4525-939D-9D6BEC978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8836">
            <a:off x="3483725" y="546337"/>
            <a:ext cx="4967828" cy="49678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6898482-47BA-4949-A799-4B196FBFAFF7}"/>
              </a:ext>
            </a:extLst>
          </p:cNvPr>
          <p:cNvSpPr/>
          <p:nvPr/>
        </p:nvSpPr>
        <p:spPr>
          <a:xfrm>
            <a:off x="6266082" y="2060848"/>
            <a:ext cx="195438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切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6E94A0-C56D-47F9-B9BF-47970B1764A0}"/>
              </a:ext>
            </a:extLst>
          </p:cNvPr>
          <p:cNvSpPr/>
          <p:nvPr/>
        </p:nvSpPr>
        <p:spPr>
          <a:xfrm>
            <a:off x="7392144" y="2060848"/>
            <a:ext cx="195438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乐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6D0CD3-45A3-4648-A820-E0D9B1EBE32A}"/>
              </a:ext>
            </a:extLst>
          </p:cNvPr>
          <p:cNvSpPr txBox="1"/>
          <p:nvPr/>
        </p:nvSpPr>
        <p:spPr>
          <a:xfrm>
            <a:off x="3048006" y="3933056"/>
            <a:ext cx="592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50FF1-D2EB-4B21-9621-59F28E3A424F}"/>
              </a:ext>
            </a:extLst>
          </p:cNvPr>
          <p:cNvSpPr txBox="1"/>
          <p:nvPr/>
        </p:nvSpPr>
        <p:spPr>
          <a:xfrm>
            <a:off x="3048006" y="4005139"/>
            <a:ext cx="592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464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/>
      <p:bldP spid="6" grpId="0"/>
      <p:bldP spid="7" grpId="0"/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FE5E85E7-EFC2-4301-BCE5-237B0094AFA2}"/>
              </a:ext>
            </a:extLst>
          </p:cNvPr>
          <p:cNvSpPr/>
          <p:nvPr/>
        </p:nvSpPr>
        <p:spPr>
          <a:xfrm>
            <a:off x="4295800" y="2785266"/>
            <a:ext cx="7272808" cy="13681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D72E4A06-C5A1-496A-A15F-479D542A18A8}"/>
              </a:ext>
            </a:extLst>
          </p:cNvPr>
          <p:cNvSpPr/>
          <p:nvPr/>
        </p:nvSpPr>
        <p:spPr>
          <a:xfrm>
            <a:off x="4295800" y="4661812"/>
            <a:ext cx="7272808" cy="13681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8E46298-E5DF-467A-AED3-8B7CD2B27447}"/>
              </a:ext>
            </a:extLst>
          </p:cNvPr>
          <p:cNvSpPr/>
          <p:nvPr/>
        </p:nvSpPr>
        <p:spPr>
          <a:xfrm>
            <a:off x="4295800" y="908720"/>
            <a:ext cx="7272808" cy="136815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2900B1-D468-41E8-B5A9-A2138ABD93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0582">
            <a:off x="372209" y="415779"/>
            <a:ext cx="6026444" cy="60264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F89AEB1-E726-4EFF-8FFD-FC36E409619F}"/>
              </a:ext>
            </a:extLst>
          </p:cNvPr>
          <p:cNvSpPr txBox="1"/>
          <p:nvPr/>
        </p:nvSpPr>
        <p:spPr>
          <a:xfrm>
            <a:off x="4295800" y="953433"/>
            <a:ext cx="187220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83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zh-CN" altLang="en-US" sz="4000" dirty="0"/>
              <a:t>类型</a:t>
            </a:r>
            <a:endParaRPr lang="en-US" altLang="zh-CN" sz="4000" dirty="0"/>
          </a:p>
          <a:p>
            <a:pPr algn="ctr"/>
            <a:r>
              <a:rPr lang="zh-CN" altLang="en-US" sz="4000" dirty="0"/>
              <a:t>定位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9AB289-83E6-4CD4-8963-3F7CDB8E85C8}"/>
              </a:ext>
            </a:extLst>
          </p:cNvPr>
          <p:cNvSpPr txBox="1"/>
          <p:nvPr/>
        </p:nvSpPr>
        <p:spPr>
          <a:xfrm>
            <a:off x="5398245" y="2825641"/>
            <a:ext cx="187220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83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zh-CN" altLang="en-US" sz="4000" dirty="0"/>
              <a:t>目标</a:t>
            </a:r>
            <a:endParaRPr lang="en-US" altLang="zh-CN" sz="4000" dirty="0"/>
          </a:p>
          <a:p>
            <a:pPr algn="ctr"/>
            <a:r>
              <a:rPr lang="zh-CN" altLang="en-US" sz="4000" dirty="0"/>
              <a:t>平台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95FCC18-ABAB-4816-949B-7D88C40F1534}"/>
              </a:ext>
            </a:extLst>
          </p:cNvPr>
          <p:cNvSpPr txBox="1"/>
          <p:nvPr/>
        </p:nvSpPr>
        <p:spPr>
          <a:xfrm>
            <a:off x="4295800" y="4697849"/>
            <a:ext cx="1872208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83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ctr"/>
            <a:r>
              <a:rPr lang="zh-CN" altLang="en-US" sz="4000" dirty="0"/>
              <a:t>呈现</a:t>
            </a:r>
            <a:endParaRPr lang="en-US" altLang="zh-CN" sz="4000" dirty="0"/>
          </a:p>
          <a:p>
            <a:pPr algn="ctr"/>
            <a:r>
              <a:rPr lang="zh-CN" altLang="en-US" sz="4000" dirty="0"/>
              <a:t>技术</a:t>
            </a:r>
            <a:endParaRPr lang="en-US" altLang="zh-CN" sz="4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66B77A2-E4A0-4E36-9D5A-D02A5CD0E0D2}"/>
              </a:ext>
            </a:extLst>
          </p:cNvPr>
          <p:cNvSpPr/>
          <p:nvPr/>
        </p:nvSpPr>
        <p:spPr>
          <a:xfrm>
            <a:off x="6096000" y="908720"/>
            <a:ext cx="53118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     操作为触屏，通过手指滑动来切割木板。在游戏过程中玩家应接开四处液动的小球。观共码下不心切到小球：就会自动重新开始本关卡。游戏设计关卡分为</a:t>
            </a:r>
            <a:r>
              <a:rPr lang="en-US" altLang="zh-CN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个秀系列有两关地游戏的趣味性，主要是考验玩家的操作能力和注意力属于休闲类游戏</a:t>
            </a:r>
            <a:endParaRPr lang="zh-CN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B792032-0B33-464D-897F-8623772238B2}"/>
              </a:ext>
            </a:extLst>
          </p:cNvPr>
          <p:cNvSpPr/>
          <p:nvPr/>
        </p:nvSpPr>
        <p:spPr>
          <a:xfrm>
            <a:off x="7067817" y="3007677"/>
            <a:ext cx="41407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为</a:t>
            </a:r>
            <a:r>
              <a:rPr lang="en-US" altLang="zh-CN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Android4.0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或者更高的版本，</a:t>
            </a:r>
            <a:endParaRPr lang="en-US" altLang="zh-CN" sz="1600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同时手机必须有</a:t>
            </a:r>
            <a:r>
              <a:rPr lang="en-US" altLang="zh-CN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GPU(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显卡</a:t>
            </a:r>
            <a:r>
              <a:rPr lang="en-US" altLang="zh-CN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，因为使用</a:t>
            </a:r>
            <a:r>
              <a:rPr lang="en-US" altLang="zh-CN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GLES20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的绘制工作是在</a:t>
            </a:r>
            <a:r>
              <a:rPr lang="en-US" altLang="zh-CN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GPU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上完成的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。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3BBC63-B186-441D-A07C-6D4DC628885F}"/>
              </a:ext>
            </a:extLst>
          </p:cNvPr>
          <p:cNvSpPr/>
          <p:nvPr/>
        </p:nvSpPr>
        <p:spPr>
          <a:xfrm>
            <a:off x="6096000" y="4897903"/>
            <a:ext cx="5311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以</a:t>
            </a:r>
            <a:r>
              <a:rPr lang="en-US" altLang="zh-CN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OpenGL ES2.0</a:t>
            </a:r>
            <a:r>
              <a:rPr lang="zh-CN" altLang="en-US" sz="1600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作为游戏呈现技术，同时添加了下雪特效、声音特效，使得游戏更引玩家。游戏中的刀光、火花特效极大地增加了游戏的真实感以及玩家的游戏体验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9532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4" grpId="0" animBg="1"/>
      <p:bldP spid="10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E8B522-5AC9-49BC-9CA8-51F000B437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64" y="0"/>
            <a:ext cx="6858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E7AD7E-955D-4180-A8EE-F20FF0C73D50}"/>
              </a:ext>
            </a:extLst>
          </p:cNvPr>
          <p:cNvSpPr txBox="1"/>
          <p:nvPr/>
        </p:nvSpPr>
        <p:spPr>
          <a:xfrm>
            <a:off x="1445246" y="1710100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    操作为触屏，操作简单，容易上手。玩家可把自己的手指想象成为彩锋利的刀，通过手指的滑动来切割木板以完成关卡目标，并保证在切割期间不会触及到四处滚在钠璃动的小球。完成关卡目标即可顺利过关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536FF5-C67B-4EC7-9EF0-31F95DAB57F6}"/>
              </a:ext>
            </a:extLst>
          </p:cNvPr>
          <p:cNvSpPr txBox="1"/>
          <p:nvPr/>
        </p:nvSpPr>
        <p:spPr>
          <a:xfrm>
            <a:off x="3293418" y="106376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83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r"/>
            <a:r>
              <a:rPr lang="zh-CN" altLang="en-US" dirty="0"/>
              <a:t>操作方式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9150103-72C6-465F-9212-D0D26DB0D898}"/>
              </a:ext>
            </a:extLst>
          </p:cNvPr>
          <p:cNvSpPr txBox="1"/>
          <p:nvPr/>
        </p:nvSpPr>
        <p:spPr>
          <a:xfrm>
            <a:off x="442020" y="4110028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为了增加玩家的体验，本游戏根据界面的效果添加了适当的音效，例如，旋律优美的背景音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乐、单击菜单按钮时的切换音效、切割木板时的切割音效、切到金属保护边时的火花飞溅音效、游戏失败重新开始的音效和游戏胜利顺利过关的音效等。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114FECD-C43C-4679-A283-2DD80292D470}"/>
              </a:ext>
            </a:extLst>
          </p:cNvPr>
          <p:cNvSpPr txBox="1"/>
          <p:nvPr/>
        </p:nvSpPr>
        <p:spPr>
          <a:xfrm>
            <a:off x="2314228" y="346369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83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r"/>
            <a:r>
              <a:rPr lang="zh-CN" altLang="en-US" dirty="0"/>
              <a:t>音效设计</a:t>
            </a:r>
          </a:p>
        </p:txBody>
      </p:sp>
    </p:spTree>
    <p:extLst>
      <p:ext uri="{BB962C8B-B14F-4D97-AF65-F5344CB8AC3E}">
        <p14:creationId xmlns:p14="http://schemas.microsoft.com/office/powerpoint/2010/main" val="371175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自然, 夜空, 山, 雪花&#10;&#10;描述已自动生成">
            <a:extLst>
              <a:ext uri="{FF2B5EF4-FFF2-40B4-BE49-F238E27FC236}">
                <a16:creationId xmlns:a16="http://schemas.microsoft.com/office/drawing/2014/main" id="{7D0BB232-1BDC-4A7E-8770-11C43D6EF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814A30-2252-4D49-913C-6ED82FBB2D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54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A471E6-9095-4F86-B4EB-E35D4FC932FC}"/>
              </a:ext>
            </a:extLst>
          </p:cNvPr>
          <p:cNvSpPr txBox="1"/>
          <p:nvPr/>
        </p:nvSpPr>
        <p:spPr>
          <a:xfrm>
            <a:off x="6096000" y="2852936"/>
            <a:ext cx="5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游戏的架构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5AF9F8-DF8A-42AD-AA46-D02FDEE09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116632"/>
            <a:ext cx="6858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144B23-2E64-43F0-A483-68BB2269AAA2}"/>
              </a:ext>
            </a:extLst>
          </p:cNvPr>
          <p:cNvSpPr/>
          <p:nvPr/>
        </p:nvSpPr>
        <p:spPr>
          <a:xfrm>
            <a:off x="1919536" y="1642442"/>
            <a:ext cx="2932384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03</a:t>
            </a:r>
            <a:endParaRPr lang="zh-CN" altLang="en-US" sz="19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63A686-9A65-47AB-9E35-C2A4814097A1}"/>
              </a:ext>
            </a:extLst>
          </p:cNvPr>
          <p:cNvSpPr/>
          <p:nvPr/>
        </p:nvSpPr>
        <p:spPr>
          <a:xfrm>
            <a:off x="6587716" y="3834582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省略</a:t>
            </a:r>
            <a:r>
              <a:rPr lang="en-US" altLang="zh-CN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~</a:t>
            </a:r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88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自然, 夜空, 山, 雪花&#10;&#10;描述已自动生成">
            <a:extLst>
              <a:ext uri="{FF2B5EF4-FFF2-40B4-BE49-F238E27FC236}">
                <a16:creationId xmlns:a16="http://schemas.microsoft.com/office/drawing/2014/main" id="{7D0BB232-1BDC-4A7E-8770-11C43D6EF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814A30-2252-4D49-913C-6ED82FBB2D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54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A471E6-9095-4F86-B4EB-E35D4FC932FC}"/>
              </a:ext>
            </a:extLst>
          </p:cNvPr>
          <p:cNvSpPr txBox="1"/>
          <p:nvPr/>
        </p:nvSpPr>
        <p:spPr>
          <a:xfrm>
            <a:off x="6096000" y="2852936"/>
            <a:ext cx="5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优化和改进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5AF9F8-DF8A-42AD-AA46-D02FDEE09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376" y="-28683"/>
            <a:ext cx="6858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144B23-2E64-43F0-A483-68BB2269AAA2}"/>
              </a:ext>
            </a:extLst>
          </p:cNvPr>
          <p:cNvSpPr/>
          <p:nvPr/>
        </p:nvSpPr>
        <p:spPr>
          <a:xfrm>
            <a:off x="2084512" y="1556792"/>
            <a:ext cx="3123728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04</a:t>
            </a:r>
            <a:endParaRPr lang="zh-CN" altLang="en-US" sz="19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67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橙色, 室内, 就坐&#10;&#10;描述已自动生成">
            <a:extLst>
              <a:ext uri="{FF2B5EF4-FFF2-40B4-BE49-F238E27FC236}">
                <a16:creationId xmlns:a16="http://schemas.microsoft.com/office/drawing/2014/main" id="{C0CFD49B-CA48-41E0-B8EA-5039AD8079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1B99404-330F-4869-982C-A4D46193EFAF}"/>
              </a:ext>
            </a:extLst>
          </p:cNvPr>
          <p:cNvSpPr txBox="1"/>
          <p:nvPr/>
        </p:nvSpPr>
        <p:spPr>
          <a:xfrm>
            <a:off x="7559998" y="4869160"/>
            <a:ext cx="3930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83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en-US" altLang="zh-CN" dirty="0"/>
              <a:t>4.</a:t>
            </a:r>
            <a:r>
              <a:rPr lang="zh-CN" altLang="en-US" dirty="0"/>
              <a:t>增强游戏的体验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2B59BB-BB5D-462E-BC67-743E3F4BDD66}"/>
              </a:ext>
            </a:extLst>
          </p:cNvPr>
          <p:cNvSpPr txBox="1"/>
          <p:nvPr/>
        </p:nvSpPr>
        <p:spPr>
          <a:xfrm>
            <a:off x="7896200" y="893020"/>
            <a:ext cx="348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83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修复游戏</a:t>
            </a:r>
            <a:r>
              <a:rPr lang="en-US" altLang="zh-CN" dirty="0"/>
              <a:t>bug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9E3A15E-0CCB-457D-8AB1-46D267F096F6}"/>
              </a:ext>
            </a:extLst>
          </p:cNvPr>
          <p:cNvSpPr txBox="1"/>
          <p:nvPr/>
        </p:nvSpPr>
        <p:spPr>
          <a:xfrm>
            <a:off x="911424" y="908720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83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r"/>
            <a:r>
              <a:rPr lang="en-US" altLang="zh-CN" dirty="0"/>
              <a:t>1.</a:t>
            </a:r>
            <a:r>
              <a:rPr lang="zh-CN" altLang="en-US" dirty="0"/>
              <a:t>优化游戏界面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921DC1-99E8-417A-BBA7-F24CDECC2E88}"/>
              </a:ext>
            </a:extLst>
          </p:cNvPr>
          <p:cNvSpPr txBox="1"/>
          <p:nvPr/>
        </p:nvSpPr>
        <p:spPr>
          <a:xfrm>
            <a:off x="119336" y="5085184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gradFill>
                  <a:gsLst>
                    <a:gs pos="83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r"/>
            <a:r>
              <a:rPr lang="en-US" altLang="zh-CN" dirty="0"/>
              <a:t>3.</a:t>
            </a:r>
            <a:r>
              <a:rPr lang="zh-CN" altLang="en-US" dirty="0"/>
              <a:t>完善游戏玩法</a:t>
            </a:r>
          </a:p>
        </p:txBody>
      </p:sp>
    </p:spTree>
    <p:extLst>
      <p:ext uri="{BB962C8B-B14F-4D97-AF65-F5344CB8AC3E}">
        <p14:creationId xmlns:p14="http://schemas.microsoft.com/office/powerpoint/2010/main" val="128915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自然, 夜空, 山, 雪花&#10;&#10;描述已自动生成">
            <a:extLst>
              <a:ext uri="{FF2B5EF4-FFF2-40B4-BE49-F238E27FC236}">
                <a16:creationId xmlns:a16="http://schemas.microsoft.com/office/drawing/2014/main" id="{82D060E5-FD00-481C-AB30-5E392A313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图片 16" descr="图片包含 深色, 黑色, 室内, 网&#10;&#10;描述已自动生成">
            <a:extLst>
              <a:ext uri="{FF2B5EF4-FFF2-40B4-BE49-F238E27FC236}">
                <a16:creationId xmlns:a16="http://schemas.microsoft.com/office/drawing/2014/main" id="{8BDF8515-1903-42C4-8A9A-4ACB5B6F00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12" cy="6096012"/>
          </a:xfrm>
          <a:prstGeom prst="rect">
            <a:avLst/>
          </a:prstGeom>
        </p:spPr>
      </p:pic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150A6EF1-5C2C-4210-A29F-51A62240CAC0}"/>
              </a:ext>
            </a:extLst>
          </p:cNvPr>
          <p:cNvSpPr/>
          <p:nvPr/>
        </p:nvSpPr>
        <p:spPr>
          <a:xfrm>
            <a:off x="0" y="1814286"/>
            <a:ext cx="12177486" cy="5065485"/>
          </a:xfrm>
          <a:custGeom>
            <a:avLst/>
            <a:gdLst>
              <a:gd name="connsiteX0" fmla="*/ 0 w 12177486"/>
              <a:gd name="connsiteY0" fmla="*/ 2685143 h 5065485"/>
              <a:gd name="connsiteX1" fmla="*/ 696686 w 12177486"/>
              <a:gd name="connsiteY1" fmla="*/ 2278743 h 5065485"/>
              <a:gd name="connsiteX2" fmla="*/ 957943 w 12177486"/>
              <a:gd name="connsiteY2" fmla="*/ 2394857 h 5065485"/>
              <a:gd name="connsiteX3" fmla="*/ 1233714 w 12177486"/>
              <a:gd name="connsiteY3" fmla="*/ 2293257 h 5065485"/>
              <a:gd name="connsiteX4" fmla="*/ 1465943 w 12177486"/>
              <a:gd name="connsiteY4" fmla="*/ 2322285 h 5065485"/>
              <a:gd name="connsiteX5" fmla="*/ 2133600 w 12177486"/>
              <a:gd name="connsiteY5" fmla="*/ 2061028 h 5065485"/>
              <a:gd name="connsiteX6" fmla="*/ 2569029 w 12177486"/>
              <a:gd name="connsiteY6" fmla="*/ 1901371 h 5065485"/>
              <a:gd name="connsiteX7" fmla="*/ 2844800 w 12177486"/>
              <a:gd name="connsiteY7" fmla="*/ 1669143 h 5065485"/>
              <a:gd name="connsiteX8" fmla="*/ 2917371 w 12177486"/>
              <a:gd name="connsiteY8" fmla="*/ 1451428 h 5065485"/>
              <a:gd name="connsiteX9" fmla="*/ 3338286 w 12177486"/>
              <a:gd name="connsiteY9" fmla="*/ 1465943 h 5065485"/>
              <a:gd name="connsiteX10" fmla="*/ 3497943 w 12177486"/>
              <a:gd name="connsiteY10" fmla="*/ 1074057 h 5065485"/>
              <a:gd name="connsiteX11" fmla="*/ 3759200 w 12177486"/>
              <a:gd name="connsiteY11" fmla="*/ 725714 h 5065485"/>
              <a:gd name="connsiteX12" fmla="*/ 3904343 w 12177486"/>
              <a:gd name="connsiteY12" fmla="*/ 595085 h 5065485"/>
              <a:gd name="connsiteX13" fmla="*/ 4165600 w 12177486"/>
              <a:gd name="connsiteY13" fmla="*/ 348343 h 5065485"/>
              <a:gd name="connsiteX14" fmla="*/ 4484914 w 12177486"/>
              <a:gd name="connsiteY14" fmla="*/ 217714 h 5065485"/>
              <a:gd name="connsiteX15" fmla="*/ 4760686 w 12177486"/>
              <a:gd name="connsiteY15" fmla="*/ 29028 h 5065485"/>
              <a:gd name="connsiteX16" fmla="*/ 4804229 w 12177486"/>
              <a:gd name="connsiteY16" fmla="*/ 0 h 5065485"/>
              <a:gd name="connsiteX17" fmla="*/ 4804229 w 12177486"/>
              <a:gd name="connsiteY17" fmla="*/ 0 h 5065485"/>
              <a:gd name="connsiteX18" fmla="*/ 5399314 w 12177486"/>
              <a:gd name="connsiteY18" fmla="*/ 551543 h 5065485"/>
              <a:gd name="connsiteX19" fmla="*/ 6299200 w 12177486"/>
              <a:gd name="connsiteY19" fmla="*/ 856343 h 5065485"/>
              <a:gd name="connsiteX20" fmla="*/ 6545943 w 12177486"/>
              <a:gd name="connsiteY20" fmla="*/ 885371 h 5065485"/>
              <a:gd name="connsiteX21" fmla="*/ 6879771 w 12177486"/>
              <a:gd name="connsiteY21" fmla="*/ 957943 h 5065485"/>
              <a:gd name="connsiteX22" fmla="*/ 7271657 w 12177486"/>
              <a:gd name="connsiteY22" fmla="*/ 812800 h 5065485"/>
              <a:gd name="connsiteX23" fmla="*/ 7721600 w 12177486"/>
              <a:gd name="connsiteY23" fmla="*/ 1233714 h 5065485"/>
              <a:gd name="connsiteX24" fmla="*/ 7939314 w 12177486"/>
              <a:gd name="connsiteY24" fmla="*/ 1233714 h 5065485"/>
              <a:gd name="connsiteX25" fmla="*/ 8215086 w 12177486"/>
              <a:gd name="connsiteY25" fmla="*/ 885371 h 5065485"/>
              <a:gd name="connsiteX26" fmla="*/ 8505371 w 12177486"/>
              <a:gd name="connsiteY26" fmla="*/ 870857 h 5065485"/>
              <a:gd name="connsiteX27" fmla="*/ 8781143 w 12177486"/>
              <a:gd name="connsiteY27" fmla="*/ 899885 h 5065485"/>
              <a:gd name="connsiteX28" fmla="*/ 9361714 w 12177486"/>
              <a:gd name="connsiteY28" fmla="*/ 1480457 h 5065485"/>
              <a:gd name="connsiteX29" fmla="*/ 9956800 w 12177486"/>
              <a:gd name="connsiteY29" fmla="*/ 1915885 h 5065485"/>
              <a:gd name="connsiteX30" fmla="*/ 10174514 w 12177486"/>
              <a:gd name="connsiteY30" fmla="*/ 1988457 h 5065485"/>
              <a:gd name="connsiteX31" fmla="*/ 10711543 w 12177486"/>
              <a:gd name="connsiteY31" fmla="*/ 2119085 h 5065485"/>
              <a:gd name="connsiteX32" fmla="*/ 11205029 w 12177486"/>
              <a:gd name="connsiteY32" fmla="*/ 2148114 h 5065485"/>
              <a:gd name="connsiteX33" fmla="*/ 11669486 w 12177486"/>
              <a:gd name="connsiteY33" fmla="*/ 2423885 h 5065485"/>
              <a:gd name="connsiteX34" fmla="*/ 11988800 w 12177486"/>
              <a:gd name="connsiteY34" fmla="*/ 2365828 h 5065485"/>
              <a:gd name="connsiteX35" fmla="*/ 12162971 w 12177486"/>
              <a:gd name="connsiteY35" fmla="*/ 2380343 h 5065485"/>
              <a:gd name="connsiteX36" fmla="*/ 12177486 w 12177486"/>
              <a:gd name="connsiteY36" fmla="*/ 5036457 h 5065485"/>
              <a:gd name="connsiteX37" fmla="*/ 14514 w 12177486"/>
              <a:gd name="connsiteY37" fmla="*/ 5065485 h 5065485"/>
              <a:gd name="connsiteX38" fmla="*/ 0 w 12177486"/>
              <a:gd name="connsiteY38" fmla="*/ 2685143 h 506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2177486" h="5065485">
                <a:moveTo>
                  <a:pt x="0" y="2685143"/>
                </a:moveTo>
                <a:lnTo>
                  <a:pt x="696686" y="2278743"/>
                </a:lnTo>
                <a:lnTo>
                  <a:pt x="957943" y="2394857"/>
                </a:lnTo>
                <a:lnTo>
                  <a:pt x="1233714" y="2293257"/>
                </a:lnTo>
                <a:lnTo>
                  <a:pt x="1465943" y="2322285"/>
                </a:lnTo>
                <a:lnTo>
                  <a:pt x="2133600" y="2061028"/>
                </a:lnTo>
                <a:lnTo>
                  <a:pt x="2569029" y="1901371"/>
                </a:lnTo>
                <a:lnTo>
                  <a:pt x="2844800" y="1669143"/>
                </a:lnTo>
                <a:lnTo>
                  <a:pt x="2917371" y="1451428"/>
                </a:lnTo>
                <a:lnTo>
                  <a:pt x="3338286" y="1465943"/>
                </a:lnTo>
                <a:lnTo>
                  <a:pt x="3497943" y="1074057"/>
                </a:lnTo>
                <a:lnTo>
                  <a:pt x="3759200" y="725714"/>
                </a:lnTo>
                <a:lnTo>
                  <a:pt x="3904343" y="595085"/>
                </a:lnTo>
                <a:lnTo>
                  <a:pt x="4165600" y="348343"/>
                </a:lnTo>
                <a:lnTo>
                  <a:pt x="4484914" y="217714"/>
                </a:lnTo>
                <a:lnTo>
                  <a:pt x="4760686" y="29028"/>
                </a:lnTo>
                <a:lnTo>
                  <a:pt x="4804229" y="0"/>
                </a:lnTo>
                <a:lnTo>
                  <a:pt x="4804229" y="0"/>
                </a:lnTo>
                <a:lnTo>
                  <a:pt x="5399314" y="551543"/>
                </a:lnTo>
                <a:lnTo>
                  <a:pt x="6299200" y="856343"/>
                </a:lnTo>
                <a:lnTo>
                  <a:pt x="6545943" y="885371"/>
                </a:lnTo>
                <a:lnTo>
                  <a:pt x="6879771" y="957943"/>
                </a:lnTo>
                <a:lnTo>
                  <a:pt x="7271657" y="812800"/>
                </a:lnTo>
                <a:lnTo>
                  <a:pt x="7721600" y="1233714"/>
                </a:lnTo>
                <a:lnTo>
                  <a:pt x="7939314" y="1233714"/>
                </a:lnTo>
                <a:lnTo>
                  <a:pt x="8215086" y="885371"/>
                </a:lnTo>
                <a:lnTo>
                  <a:pt x="8505371" y="870857"/>
                </a:lnTo>
                <a:lnTo>
                  <a:pt x="8781143" y="899885"/>
                </a:lnTo>
                <a:lnTo>
                  <a:pt x="9361714" y="1480457"/>
                </a:lnTo>
                <a:lnTo>
                  <a:pt x="9956800" y="1915885"/>
                </a:lnTo>
                <a:lnTo>
                  <a:pt x="10174514" y="1988457"/>
                </a:lnTo>
                <a:lnTo>
                  <a:pt x="10711543" y="2119085"/>
                </a:lnTo>
                <a:lnTo>
                  <a:pt x="11205029" y="2148114"/>
                </a:lnTo>
                <a:lnTo>
                  <a:pt x="11669486" y="2423885"/>
                </a:lnTo>
                <a:lnTo>
                  <a:pt x="11988800" y="2365828"/>
                </a:lnTo>
                <a:lnTo>
                  <a:pt x="12162971" y="2380343"/>
                </a:lnTo>
                <a:cubicBezTo>
                  <a:pt x="12167809" y="3265714"/>
                  <a:pt x="12172648" y="4151086"/>
                  <a:pt x="12177486" y="5036457"/>
                </a:cubicBezTo>
                <a:lnTo>
                  <a:pt x="14514" y="5065485"/>
                </a:lnTo>
                <a:lnTo>
                  <a:pt x="0" y="2685143"/>
                </a:lnTo>
                <a:close/>
              </a:path>
            </a:pathLst>
          </a:custGeom>
          <a:blipFill dpi="0" rotWithShape="1">
            <a:blip r:embed="rId4"/>
            <a:srcRect/>
            <a:tile tx="0" ty="-17970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11BF13-9AA1-402F-8D75-191CFECB0F81}"/>
              </a:ext>
            </a:extLst>
          </p:cNvPr>
          <p:cNvSpPr txBox="1"/>
          <p:nvPr/>
        </p:nvSpPr>
        <p:spPr>
          <a:xfrm>
            <a:off x="2731668" y="2060848"/>
            <a:ext cx="166103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FB4151-6D67-4EFC-8E9C-D4B60F7081CB}"/>
              </a:ext>
            </a:extLst>
          </p:cNvPr>
          <p:cNvSpPr/>
          <p:nvPr/>
        </p:nvSpPr>
        <p:spPr>
          <a:xfrm>
            <a:off x="3875521" y="2060848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193640-210B-4525-939D-9D6BEC9785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8836">
            <a:off x="3703199" y="473670"/>
            <a:ext cx="4967828" cy="49678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6898482-47BA-4949-A799-4B196FBFAFF7}"/>
              </a:ext>
            </a:extLst>
          </p:cNvPr>
          <p:cNvSpPr/>
          <p:nvPr/>
        </p:nvSpPr>
        <p:spPr>
          <a:xfrm>
            <a:off x="6266082" y="2060848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6E94A0-C56D-47F9-B9BF-47970B1764A0}"/>
              </a:ext>
            </a:extLst>
          </p:cNvPr>
          <p:cNvSpPr/>
          <p:nvPr/>
        </p:nvSpPr>
        <p:spPr>
          <a:xfrm>
            <a:off x="7392144" y="2060848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96D0CD3-45A3-4648-A820-E0D9B1EBE32A}"/>
              </a:ext>
            </a:extLst>
          </p:cNvPr>
          <p:cNvSpPr txBox="1"/>
          <p:nvPr/>
        </p:nvSpPr>
        <p:spPr>
          <a:xfrm>
            <a:off x="3048006" y="3933056"/>
            <a:ext cx="592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050FF1-D2EB-4B21-9621-59F28E3A424F}"/>
              </a:ext>
            </a:extLst>
          </p:cNvPr>
          <p:cNvSpPr txBox="1"/>
          <p:nvPr/>
        </p:nvSpPr>
        <p:spPr>
          <a:xfrm>
            <a:off x="3048006" y="4005139"/>
            <a:ext cx="592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相信相信的力量，遇见更好的自己。</a:t>
            </a:r>
          </a:p>
        </p:txBody>
      </p:sp>
    </p:spTree>
    <p:extLst>
      <p:ext uri="{BB962C8B-B14F-4D97-AF65-F5344CB8AC3E}">
        <p14:creationId xmlns:p14="http://schemas.microsoft.com/office/powerpoint/2010/main" val="222398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自然, 夜空, 山, 雪花&#10;&#10;描述已自动生成">
            <a:extLst>
              <a:ext uri="{FF2B5EF4-FFF2-40B4-BE49-F238E27FC236}">
                <a16:creationId xmlns:a16="http://schemas.microsoft.com/office/drawing/2014/main" id="{EE5696C8-45BB-4F62-82D5-85C7C5148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93B3CD-FF22-4DED-96A1-3058692C8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8" y="522108"/>
            <a:ext cx="2906892" cy="29068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E9B6FA2-B11F-4835-B7A4-59F191D422EB}"/>
              </a:ext>
            </a:extLst>
          </p:cNvPr>
          <p:cNvSpPr txBox="1"/>
          <p:nvPr/>
        </p:nvSpPr>
        <p:spPr>
          <a:xfrm>
            <a:off x="5087888" y="908720"/>
            <a:ext cx="16610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目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5CE655-D3A4-47E8-91C3-1F1407C7F04B}"/>
              </a:ext>
            </a:extLst>
          </p:cNvPr>
          <p:cNvSpPr/>
          <p:nvPr/>
        </p:nvSpPr>
        <p:spPr>
          <a:xfrm>
            <a:off x="5807968" y="908720"/>
            <a:ext cx="13147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5838BE-3D8F-433F-8DDB-B62106ADA729}"/>
              </a:ext>
            </a:extLst>
          </p:cNvPr>
          <p:cNvSpPr txBox="1"/>
          <p:nvPr/>
        </p:nvSpPr>
        <p:spPr>
          <a:xfrm>
            <a:off x="5148067" y="2123564"/>
            <a:ext cx="18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contents</a:t>
            </a:r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F95D2C-9B97-4106-975E-F29A2B71826B}"/>
              </a:ext>
            </a:extLst>
          </p:cNvPr>
          <p:cNvSpPr txBox="1"/>
          <p:nvPr/>
        </p:nvSpPr>
        <p:spPr>
          <a:xfrm>
            <a:off x="3525106" y="2876743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01 </a:t>
            </a:r>
            <a:r>
              <a:rPr lang="zh-CN" altLang="en-US" sz="3600" b="1" dirty="0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前言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E292290-F97B-44F1-B2BF-A2792DB67658}"/>
              </a:ext>
            </a:extLst>
          </p:cNvPr>
          <p:cNvSpPr txBox="1"/>
          <p:nvPr/>
        </p:nvSpPr>
        <p:spPr>
          <a:xfrm>
            <a:off x="3525106" y="3661833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en-US" altLang="zh-CN" dirty="0"/>
              <a:t>02 </a:t>
            </a:r>
            <a:r>
              <a:rPr lang="zh-CN" altLang="en-US" dirty="0"/>
              <a:t>功能介绍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5B6A56-189C-4895-8884-DFE0717089B8}"/>
              </a:ext>
            </a:extLst>
          </p:cNvPr>
          <p:cNvSpPr txBox="1"/>
          <p:nvPr/>
        </p:nvSpPr>
        <p:spPr>
          <a:xfrm>
            <a:off x="3525106" y="4446923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en-US" altLang="zh-CN" dirty="0"/>
              <a:t>03 </a:t>
            </a:r>
            <a:r>
              <a:rPr lang="zh-CN" altLang="en-US" dirty="0"/>
              <a:t>游戏架构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AF09B86-E227-4478-A211-55C6AFA2B507}"/>
              </a:ext>
            </a:extLst>
          </p:cNvPr>
          <p:cNvSpPr txBox="1"/>
          <p:nvPr/>
        </p:nvSpPr>
        <p:spPr>
          <a:xfrm>
            <a:off x="3525106" y="5232013"/>
            <a:ext cx="511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r>
              <a:rPr lang="en-US" altLang="zh-CN" dirty="0"/>
              <a:t>04 </a:t>
            </a:r>
            <a:r>
              <a:rPr lang="zh-CN" altLang="en-US" dirty="0"/>
              <a:t>优化和改进</a:t>
            </a:r>
          </a:p>
        </p:txBody>
      </p:sp>
    </p:spTree>
    <p:extLst>
      <p:ext uri="{BB962C8B-B14F-4D97-AF65-F5344CB8AC3E}">
        <p14:creationId xmlns:p14="http://schemas.microsoft.com/office/powerpoint/2010/main" val="74651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CDEE4D-6AFB-427C-B0A3-E4E73D36C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5" y="-1383590"/>
            <a:ext cx="6858000" cy="6858000"/>
          </a:xfrm>
          <a:prstGeom prst="rect">
            <a:avLst/>
          </a:prstGeom>
          <a:effectLst>
            <a:outerShdw dist="38100" dir="2700000" sx="101000" sy="101000" algn="tl" rotWithShape="0">
              <a:schemeClr val="bg1"/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DB2D821-9AF4-41D8-91B2-04AA1D2D30DE}"/>
              </a:ext>
            </a:extLst>
          </p:cNvPr>
          <p:cNvSpPr txBox="1"/>
          <p:nvPr/>
        </p:nvSpPr>
        <p:spPr>
          <a:xfrm>
            <a:off x="1415480" y="600253"/>
            <a:ext cx="16610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473760-603E-4E78-8FBC-074F886E505B}"/>
              </a:ext>
            </a:extLst>
          </p:cNvPr>
          <p:cNvSpPr/>
          <p:nvPr/>
        </p:nvSpPr>
        <p:spPr>
          <a:xfrm>
            <a:off x="2135560" y="600253"/>
            <a:ext cx="1314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8800" b="1" dirty="0">
                <a:gradFill>
                  <a:gsLst>
                    <a:gs pos="44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言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3F5AE6-C49F-47CD-BA72-E115D6DFB82D}"/>
              </a:ext>
            </a:extLst>
          </p:cNvPr>
          <p:cNvSpPr txBox="1"/>
          <p:nvPr/>
        </p:nvSpPr>
        <p:spPr>
          <a:xfrm>
            <a:off x="1423365" y="4103860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由于生活节奏越来越快，</a:t>
            </a:r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人们的生活压力也愈来愈大。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为了缓解压力，人们在空闲时间会委一些手机休闲类游戏，</a:t>
            </a:r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7EB63A-3F5F-4E83-A1E5-6BFAF9C33814}"/>
              </a:ext>
            </a:extLst>
          </p:cNvPr>
          <p:cNvSpPr txBox="1"/>
          <p:nvPr/>
        </p:nvSpPr>
        <p:spPr>
          <a:xfrm>
            <a:off x="5807968" y="2132856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因此手机休闲类游戏开始风靡。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休闲类游戏就是指一些上手很快。</a:t>
            </a:r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无需长时间进行，可以随时停止的游戏，</a:t>
            </a:r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该类游戏具有较高的娱乐性。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57EDE2-409D-43DB-B665-34D3354F56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8" y="2996952"/>
            <a:ext cx="6096012" cy="60960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304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自然, 夜空, 山, 雪花&#10;&#10;描述已自动生成">
            <a:extLst>
              <a:ext uri="{FF2B5EF4-FFF2-40B4-BE49-F238E27FC236}">
                <a16:creationId xmlns:a16="http://schemas.microsoft.com/office/drawing/2014/main" id="{7D0BB232-1BDC-4A7E-8770-11C43D6EF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814A30-2252-4D49-913C-6ED82FBB2D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54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A471E6-9095-4F86-B4EB-E35D4FC932FC}"/>
              </a:ext>
            </a:extLst>
          </p:cNvPr>
          <p:cNvSpPr txBox="1"/>
          <p:nvPr/>
        </p:nvSpPr>
        <p:spPr>
          <a:xfrm>
            <a:off x="6096000" y="2852936"/>
            <a:ext cx="5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功能介绍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5AF9F8-DF8A-42AD-AA46-D02FDEE09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16632"/>
            <a:ext cx="6858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144B23-2E64-43F0-A483-68BB2269AAA2}"/>
              </a:ext>
            </a:extLst>
          </p:cNvPr>
          <p:cNvSpPr/>
          <p:nvPr/>
        </p:nvSpPr>
        <p:spPr>
          <a:xfrm>
            <a:off x="2180184" y="1858466"/>
            <a:ext cx="2736304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01</a:t>
            </a:r>
            <a:endParaRPr lang="zh-CN" altLang="en-US" sz="19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239037-526A-495D-B35D-3C4E7C95D54B}"/>
              </a:ext>
            </a:extLst>
          </p:cNvPr>
          <p:cNvSpPr/>
          <p:nvPr/>
        </p:nvSpPr>
        <p:spPr>
          <a:xfrm>
            <a:off x="6587716" y="3834582"/>
            <a:ext cx="51125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 使用</a:t>
            </a:r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OpenGL ES 2.0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谊染技术开发手机平台上的一款休闲类趣味小游戏。游戏的玩法简单，</a:t>
            </a:r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同时游戏中增加了利用</a:t>
            </a:r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OpenGL ES 2.0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渲染技术渲染的各种炫酷的特效及换帧动画，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极大的丰富了游戏的视觉效果，增强了用户体验。</a:t>
            </a:r>
          </a:p>
        </p:txBody>
      </p:sp>
    </p:spTree>
    <p:extLst>
      <p:ext uri="{BB962C8B-B14F-4D97-AF65-F5344CB8AC3E}">
        <p14:creationId xmlns:p14="http://schemas.microsoft.com/office/powerpoint/2010/main" val="270526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图片包含 餐桌&#10;&#10;描述已自动生成">
            <a:extLst>
              <a:ext uri="{FF2B5EF4-FFF2-40B4-BE49-F238E27FC236}">
                <a16:creationId xmlns:a16="http://schemas.microsoft.com/office/drawing/2014/main" id="{3F8D2406-0A50-4E7E-BB25-88B1004DCA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-171400"/>
            <a:ext cx="6120680" cy="6858000"/>
          </a:xfrm>
          <a:prstGeom prst="rect">
            <a:avLst/>
          </a:prstGeom>
          <a:effectLst>
            <a:outerShdw sx="102000" sy="102000" algn="ctr" rotWithShape="0">
              <a:schemeClr val="bg1"/>
            </a:outerShdw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E9F8CF-3100-4590-8702-6ADCD32571B0}"/>
              </a:ext>
            </a:extLst>
          </p:cNvPr>
          <p:cNvSpPr txBox="1"/>
          <p:nvPr/>
        </p:nvSpPr>
        <p:spPr>
          <a:xfrm>
            <a:off x="551384" y="1497558"/>
            <a:ext cx="4896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 《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切切乐</a:t>
            </a:r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游戏主要包括欢迎界面、设置背景音乐和声音特效界面、帮助界面、选择系介绍。列界面、选择系列关卡界面以及游戏界面。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接下来对该游戏的部分界面和运行效果进行简单界</a:t>
            </a:r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  (1)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运行该游戏，进入欢迎界面。该界面中包括四个菜单按钮，分别为“选项”</a:t>
            </a:r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,“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开始”，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“帮助”和“退出”按钮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D741187-CA3D-4D1F-BEA6-61E38C649FDE}"/>
              </a:ext>
            </a:extLst>
          </p:cNvPr>
          <p:cNvSpPr txBox="1"/>
          <p:nvPr/>
        </p:nvSpPr>
        <p:spPr>
          <a:xfrm>
            <a:off x="551384" y="4509120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ea typeface="字魂58号-创中黑" panose="00000500000000000000" pitchFamily="2" charset="-122"/>
              </a:rPr>
              <a:t>      (2)</a:t>
            </a:r>
            <a:r>
              <a:rPr lang="zh-CN" altLang="en-US" dirty="0">
                <a:solidFill>
                  <a:schemeClr val="bg1"/>
                </a:solidFill>
                <a:ea typeface="字魂58号-创中黑" panose="00000500000000000000" pitchFamily="2" charset="-122"/>
              </a:rPr>
              <a:t>点击“选项”按钮将进入设置游戏背景音乐和声音特效界面，玩家可以在该界面设置游戏背景音乐和声音特效的开关。设置完毕后只需点击该界面右上角的返回按钮即可回到欢迎界面</a:t>
            </a:r>
          </a:p>
        </p:txBody>
      </p:sp>
    </p:spTree>
    <p:extLst>
      <p:ext uri="{BB962C8B-B14F-4D97-AF65-F5344CB8AC3E}">
        <p14:creationId xmlns:p14="http://schemas.microsoft.com/office/powerpoint/2010/main" val="254849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D475EA-AC64-46D8-BB62-510B9C62D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176" y="1484784"/>
            <a:ext cx="4746209" cy="52208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BDA5030-F087-4096-A44E-12A0C8CBD060}"/>
              </a:ext>
            </a:extLst>
          </p:cNvPr>
          <p:cNvSpPr txBox="1"/>
          <p:nvPr/>
        </p:nvSpPr>
        <p:spPr>
          <a:xfrm>
            <a:off x="551384" y="1497558"/>
            <a:ext cx="807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    （</a:t>
            </a:r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）单击“帮助”按钮将进入游戏帮助界面。该界面主要介绍游戏玩法，</a:t>
            </a:r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读者可左右滑动图片进行翻页查看，在了解具体玩法之后，可点击界面右上角返回按钮回到欢迎界面，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546844-FAEB-4207-A1E3-E13B06798C06}"/>
              </a:ext>
            </a:extLst>
          </p:cNvPr>
          <p:cNvSpPr txBox="1"/>
          <p:nvPr/>
        </p:nvSpPr>
        <p:spPr>
          <a:xfrm>
            <a:off x="623392" y="2959785"/>
            <a:ext cx="70567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字魂58号-创中黑" panose="00000500000000000000" pitchFamily="2" charset="-122"/>
              </a:rPr>
              <a:t>        (4)点击“开始”按钮后将进入选择游戏系列界面，在该场景中包括本游戏中3个不同系列的选择菜单项；点击该界面右上角返回按钮即可回到欢迎界面，点击不同系列菜单项即可进入对应的选择系列关卡界面，点击该界面右上角返回按钮即可回到选择系列界面，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30303D-6E65-4AC6-A9B0-0EE467BBD66E}"/>
              </a:ext>
            </a:extLst>
          </p:cNvPr>
          <p:cNvSpPr txBox="1"/>
          <p:nvPr/>
        </p:nvSpPr>
        <p:spPr>
          <a:xfrm>
            <a:off x="623392" y="4699011"/>
            <a:ext cx="6214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a typeface="字魂58号-创中黑" panose="00000500000000000000" pitchFamily="2" charset="-122"/>
              </a:rPr>
              <a:t>        (5)点击选择系列关卡界面的任意一关进入游戏界面。</a:t>
            </a:r>
          </a:p>
          <a:p>
            <a:r>
              <a:rPr lang="zh-CN" altLang="en-US" dirty="0">
                <a:solidFill>
                  <a:schemeClr val="bg1"/>
                </a:solidFill>
                <a:ea typeface="字魂58号-创中黑" panose="00000500000000000000" pitchFamily="2" charset="-122"/>
              </a:rPr>
              <a:t>在游戏界面中，玩家可以用手指切割木板使其面积不断减小，在切割时会出现一条切割线，。切割线不能切到球，如果切割成功，瞬间会出现一条刀光。</a:t>
            </a:r>
            <a:r>
              <a:rPr lang="zh-CN" altLang="en-US" dirty="0"/>
              <a:t>一条刀光，。</a:t>
            </a:r>
          </a:p>
        </p:txBody>
      </p:sp>
    </p:spTree>
    <p:extLst>
      <p:ext uri="{BB962C8B-B14F-4D97-AF65-F5344CB8AC3E}">
        <p14:creationId xmlns:p14="http://schemas.microsoft.com/office/powerpoint/2010/main" val="322832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B3C70B-C1C9-4041-9DD8-CA2AB2F23E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852" y="692696"/>
            <a:ext cx="5561856" cy="5561856"/>
          </a:xfrm>
          <a:prstGeom prst="rect">
            <a:avLst/>
          </a:prstGeom>
          <a:effectLst>
            <a:outerShdw sx="102000" sy="102000" algn="ctr" rotWithShape="0">
              <a:schemeClr val="bg1"/>
            </a:outerShdw>
          </a:effectLst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8CCA9E5-877C-4804-BF5D-431B6B1D7C9A}"/>
              </a:ext>
            </a:extLst>
          </p:cNvPr>
          <p:cNvCxnSpPr>
            <a:cxnSpLocks/>
          </p:cNvCxnSpPr>
          <p:nvPr/>
        </p:nvCxnSpPr>
        <p:spPr>
          <a:xfrm>
            <a:off x="6902276" y="1988840"/>
            <a:ext cx="1224136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31250DE-4A08-460E-AE05-68083B6999E0}"/>
              </a:ext>
            </a:extLst>
          </p:cNvPr>
          <p:cNvCxnSpPr>
            <a:cxnSpLocks/>
          </p:cNvCxnSpPr>
          <p:nvPr/>
        </p:nvCxnSpPr>
        <p:spPr>
          <a:xfrm>
            <a:off x="7046292" y="4221088"/>
            <a:ext cx="1288852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8B52CE4-E791-464B-A5A8-34FEF941913B}"/>
              </a:ext>
            </a:extLst>
          </p:cNvPr>
          <p:cNvCxnSpPr/>
          <p:nvPr/>
        </p:nvCxnSpPr>
        <p:spPr>
          <a:xfrm flipH="1">
            <a:off x="2725812" y="2924944"/>
            <a:ext cx="2088232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75AA4207-28A4-4899-AE70-93206DC11631}"/>
              </a:ext>
            </a:extLst>
          </p:cNvPr>
          <p:cNvSpPr txBox="1"/>
          <p:nvPr/>
        </p:nvSpPr>
        <p:spPr>
          <a:xfrm>
            <a:off x="205530" y="2554694"/>
            <a:ext cx="2594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切割木板直到足够小来关卡目标，并且所有的球必须待在同一木板中！</a:t>
            </a:r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C26454D-AA2C-4E77-A1EB-D0E947E08D9D}"/>
              </a:ext>
            </a:extLst>
          </p:cNvPr>
          <p:cNvSpPr txBox="1"/>
          <p:nvPr/>
        </p:nvSpPr>
        <p:spPr>
          <a:xfrm>
            <a:off x="8242054" y="735331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（</a:t>
            </a:r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6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）某些关卡设有金属保护边来防止玩家切割，当玩家切到保护边时，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则会出现火花，某些关卡设置奖励，当玩家完成某些目标，就会获得一发强力金属的红色斧头，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获得红色斧头后便可以切割金属边。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0270DC9-8B35-4850-B670-3BDB5429A217}"/>
              </a:ext>
            </a:extLst>
          </p:cNvPr>
          <p:cNvSpPr txBox="1"/>
          <p:nvPr/>
        </p:nvSpPr>
        <p:spPr>
          <a:xfrm>
            <a:off x="8444881" y="3645024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(7)</a:t>
            </a:r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玩家还可点击游戏界面左下角的“暂停”按钮将进入游戏暂停界面。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在暂停界面书可以选择继续游戏、重玩和返回选关界面选择其他关卡，当玩家切割木面积小于等于目标面积时，即可顺利过关，弹出恭喜过关界面。</a:t>
            </a:r>
          </a:p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恭喜过关！</a:t>
            </a:r>
            <a:endParaRPr lang="en-US" altLang="zh-CN" dirty="0">
              <a:solidFill>
                <a:schemeClr val="bg1"/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987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自然, 夜空, 山, 雪花&#10;&#10;描述已自动生成">
            <a:extLst>
              <a:ext uri="{FF2B5EF4-FFF2-40B4-BE49-F238E27FC236}">
                <a16:creationId xmlns:a16="http://schemas.microsoft.com/office/drawing/2014/main" id="{7D0BB232-1BDC-4A7E-8770-11C43D6EF6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r="175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A814A30-2252-4D49-913C-6ED82FBB2D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154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CA471E6-9095-4F86-B4EB-E35D4FC932FC}"/>
              </a:ext>
            </a:extLst>
          </p:cNvPr>
          <p:cNvSpPr txBox="1"/>
          <p:nvPr/>
        </p:nvSpPr>
        <p:spPr>
          <a:xfrm>
            <a:off x="6096000" y="2852936"/>
            <a:ext cx="51125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游戏的策划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5AF9F8-DF8A-42AD-AA46-D02FDEE09F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40704" y="531932"/>
            <a:ext cx="6858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144B23-2E64-43F0-A483-68BB2269AAA2}"/>
              </a:ext>
            </a:extLst>
          </p:cNvPr>
          <p:cNvSpPr/>
          <p:nvPr/>
        </p:nvSpPr>
        <p:spPr>
          <a:xfrm>
            <a:off x="2180184" y="1556792"/>
            <a:ext cx="2932384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02</a:t>
            </a:r>
            <a:endParaRPr lang="zh-CN" altLang="en-US" sz="19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B87FE7E-75A1-4056-8F18-E85E500AF9C5}"/>
              </a:ext>
            </a:extLst>
          </p:cNvPr>
          <p:cNvSpPr/>
          <p:nvPr/>
        </p:nvSpPr>
        <p:spPr>
          <a:xfrm>
            <a:off x="6587716" y="3834582"/>
            <a:ext cx="511256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600" b="1" dirty="0">
                <a:gradFill>
                  <a:gsLst>
                    <a:gs pos="83000">
                      <a:schemeClr val="bg1">
                        <a:alpha val="8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</a:gradFill>
                <a:latin typeface="字魂59号-创粗黑" panose="00000500000000000000" pitchFamily="2" charset="-122"/>
                <a:ea typeface="字魂59号-创粗黑" panose="00000500000000000000" pitchFamily="2" charset="-122"/>
              </a:rPr>
              <a:t>及准备工作</a:t>
            </a:r>
          </a:p>
        </p:txBody>
      </p:sp>
    </p:spTree>
    <p:extLst>
      <p:ext uri="{BB962C8B-B14F-4D97-AF65-F5344CB8AC3E}">
        <p14:creationId xmlns:p14="http://schemas.microsoft.com/office/powerpoint/2010/main" val="242633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85D5A2-58E0-4FCC-8788-30C8CE6452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0"/>
            <a:ext cx="6096012" cy="6705614"/>
          </a:xfrm>
          <a:prstGeom prst="rect">
            <a:avLst/>
          </a:prstGeom>
          <a:effectLst>
            <a:outerShdw sx="102000" sy="102000" algn="ctr" rotWithShape="0">
              <a:schemeClr val="bg1"/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9C1A4B-EAA9-4B06-90D5-752E8E6D9F60}"/>
              </a:ext>
            </a:extLst>
          </p:cNvPr>
          <p:cNvSpPr txBox="1"/>
          <p:nvPr/>
        </p:nvSpPr>
        <p:spPr>
          <a:xfrm>
            <a:off x="6384032" y="2204864"/>
            <a:ext cx="3744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</a:rPr>
              <a:t>主要包括游戏策化中的游戏类型定位，呈现技术，操作方式，音效设计、运行目标平台等工作的确定和游戏开发中所需图片资源、声音资源的准备工作。</a:t>
            </a:r>
          </a:p>
        </p:txBody>
      </p:sp>
    </p:spTree>
    <p:extLst>
      <p:ext uri="{BB962C8B-B14F-4D97-AF65-F5344CB8AC3E}">
        <p14:creationId xmlns:p14="http://schemas.microsoft.com/office/powerpoint/2010/main" val="99982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11830</TotalTime>
  <Words>997</Words>
  <Application>Microsoft Office PowerPoint</Application>
  <PresentationFormat>宽屏</PresentationFormat>
  <Paragraphs>77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字魂58号-创中黑</vt:lpstr>
      <vt:lpstr>字魂59号-创粗黑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work</dc:creator>
  <cp:lastModifiedBy>张科</cp:lastModifiedBy>
  <cp:revision>73</cp:revision>
  <dcterms:created xsi:type="dcterms:W3CDTF">2019-06-11T08:42:17Z</dcterms:created>
  <dcterms:modified xsi:type="dcterms:W3CDTF">2022-08-01T10:42:30Z</dcterms:modified>
</cp:coreProperties>
</file>